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9" r:id="rId4"/>
    <p:sldId id="270" r:id="rId5"/>
    <p:sldId id="271" r:id="rId6"/>
    <p:sldId id="272" r:id="rId7"/>
    <p:sldId id="273" r:id="rId8"/>
    <p:sldId id="274" r:id="rId9"/>
    <p:sldId id="275" r:id="rId10"/>
    <p:sldId id="276" r:id="rId11"/>
    <p:sldId id="277"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3F0E4C-7095-44B5-92DC-27D2756E207D}" v="2" dt="2023-03-03T07:08:42.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p:scale>
          <a:sx n="74" d="100"/>
          <a:sy n="74" d="100"/>
        </p:scale>
        <p:origin x="376"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E2028-BAAF-467B-83CE-BC73F607AF7C}"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4E90B-0280-4402-962F-5BA02671EF27}" type="slidenum">
              <a:rPr lang="en-GB" smtClean="0"/>
              <a:t>‹#›</a:t>
            </a:fld>
            <a:endParaRPr lang="en-GB"/>
          </a:p>
        </p:txBody>
      </p:sp>
    </p:spTree>
    <p:extLst>
      <p:ext uri="{BB962C8B-B14F-4D97-AF65-F5344CB8AC3E}">
        <p14:creationId xmlns:p14="http://schemas.microsoft.com/office/powerpoint/2010/main" val="300141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71D8640-40D3-86C8-CFDE-2680C899F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E1CBC1A-0371-34B3-8D7E-DF465B01C57B}"/>
              </a:ext>
            </a:extLst>
          </p:cNvPr>
          <p:cNvSpPr>
            <a:spLocks noGrp="1"/>
          </p:cNvSpPr>
          <p:nvPr>
            <p:ph type="ctrTitle"/>
          </p:nvPr>
        </p:nvSpPr>
        <p:spPr>
          <a:xfrm>
            <a:off x="322217" y="2546214"/>
            <a:ext cx="6052457" cy="2417671"/>
          </a:xfrm>
        </p:spPr>
        <p:txBody>
          <a:bodyPr anchor="b"/>
          <a:lstStyle>
            <a:lvl1pPr algn="l">
              <a:defRPr sz="6000" b="1">
                <a:solidFill>
                  <a:schemeClr val="bg1"/>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202A951B-664D-3F1D-4EFC-C7637B8EB7F6}"/>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5" name="Footer Placeholder 4">
            <a:extLst>
              <a:ext uri="{FF2B5EF4-FFF2-40B4-BE49-F238E27FC236}">
                <a16:creationId xmlns:a16="http://schemas.microsoft.com/office/drawing/2014/main" id="{1EE9F413-C5A8-EF10-8AFA-3B60FBC39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31ACC9-53E9-622B-684C-90B207208F0D}"/>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32416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915F4-0C01-4E03-6FAA-584D63A642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62D034-542C-F317-B834-FFC37292DA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CAF09-D11D-64FB-B509-47CDEBD62582}"/>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5" name="Footer Placeholder 4">
            <a:extLst>
              <a:ext uri="{FF2B5EF4-FFF2-40B4-BE49-F238E27FC236}">
                <a16:creationId xmlns:a16="http://schemas.microsoft.com/office/drawing/2014/main" id="{7AD7119D-7D8A-42EF-490A-18753FAB4C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E8D62-8BC8-0160-9C70-4CE203D2926D}"/>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2194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FC8A-D4E4-3972-9080-7CE2D50DC5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0F939-D6E2-1AB0-041C-1FFFC82D87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349919D1-532F-84B1-C2B7-CBD3F9272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22E58-8437-33AF-AD7F-43BB8C78E164}"/>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169225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06AB-9A4E-84C4-0B5C-11C7D13285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3E8AB3-C60F-32C2-FB14-043D04990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723112-B549-C0EA-6439-6FF9E2BC2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24CAC4-A667-EE55-7D81-635FBE4377C5}"/>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6" name="Footer Placeholder 5">
            <a:extLst>
              <a:ext uri="{FF2B5EF4-FFF2-40B4-BE49-F238E27FC236}">
                <a16:creationId xmlns:a16="http://schemas.microsoft.com/office/drawing/2014/main" id="{E5C88A79-84C9-2F14-BBDD-8F91D0F2F6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2A05A-5986-0166-5DC7-9D0302C8FBDA}"/>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106747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E5503-5D62-1128-3100-51F7B9B2C4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AA985F-3D97-B546-169E-2F12F7121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5F2F1-A7D0-507A-B509-72F7C093EF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49FA4B-7409-4F55-CBF9-4354635CA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D573FE-7FFE-E855-01EA-A835E8F7E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3EF59C-2415-1901-6DB6-80C822E9D047}"/>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8" name="Footer Placeholder 7">
            <a:extLst>
              <a:ext uri="{FF2B5EF4-FFF2-40B4-BE49-F238E27FC236}">
                <a16:creationId xmlns:a16="http://schemas.microsoft.com/office/drawing/2014/main" id="{49E3DEDD-D4A9-C7A6-D25C-B50517CFFF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1808BF-B356-2AE2-84D0-195AE7D4E2D4}"/>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367639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C3E1-20A4-4868-2475-D42C67130F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C5D885-F76E-4910-DAFF-5BC17575559F}"/>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4" name="Footer Placeholder 3">
            <a:extLst>
              <a:ext uri="{FF2B5EF4-FFF2-40B4-BE49-F238E27FC236}">
                <a16:creationId xmlns:a16="http://schemas.microsoft.com/office/drawing/2014/main" id="{C8019E4C-15BC-9239-9E39-2CABD5572C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F6E398-1C97-3D28-CFEF-A841864B7CE0}"/>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32153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C8A40-8AE3-EAC6-03F8-290C96973AA1}"/>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3" name="Footer Placeholder 2">
            <a:extLst>
              <a:ext uri="{FF2B5EF4-FFF2-40B4-BE49-F238E27FC236}">
                <a16:creationId xmlns:a16="http://schemas.microsoft.com/office/drawing/2014/main" id="{C7C9B44F-7B55-2A76-BBE5-4A23E996AA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B623C7-E373-65EE-6213-4BE98DBB16CB}"/>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55939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2B0D-6D07-79A2-083D-E6824B360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A25C84-0547-9417-3ECA-387E0CF5A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B750D2-ECC1-2FB1-1FF0-6A5AF75FC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1276A-BF12-B75A-096A-C54F366F81BB}"/>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6" name="Footer Placeholder 5">
            <a:extLst>
              <a:ext uri="{FF2B5EF4-FFF2-40B4-BE49-F238E27FC236}">
                <a16:creationId xmlns:a16="http://schemas.microsoft.com/office/drawing/2014/main" id="{B498A3E2-A372-EF0A-7A7D-747A12BD56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DA67A8-BE33-C333-AD72-BFABF56E89B9}"/>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239597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AE87-2864-95D5-E349-FADF98C42F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37F0CB-ED8C-E588-DD18-F1243923F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F4B828-BF5D-D143-7C2B-ED94C61DC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4377D-C770-9CE9-55B1-355379ACD51B}"/>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6" name="Footer Placeholder 5">
            <a:extLst>
              <a:ext uri="{FF2B5EF4-FFF2-40B4-BE49-F238E27FC236}">
                <a16:creationId xmlns:a16="http://schemas.microsoft.com/office/drawing/2014/main" id="{BCE2EECA-607C-B7CB-5F7C-EB14AABB97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33B80-6C2E-437B-74A2-E5C984703F96}"/>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211147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BE5C-C873-11F4-789B-ACC422147F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BD22BD-FF86-8B95-C825-B220F7C7BF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EAAFD-70AC-D301-4143-797EA48E878A}"/>
              </a:ext>
            </a:extLst>
          </p:cNvPr>
          <p:cNvSpPr>
            <a:spLocks noGrp="1"/>
          </p:cNvSpPr>
          <p:nvPr>
            <p:ph type="dt" sz="half" idx="10"/>
          </p:nvPr>
        </p:nvSpPr>
        <p:spPr/>
        <p:txBody>
          <a:bodyPr/>
          <a:lstStyle/>
          <a:p>
            <a:fld id="{6B1DABD0-88F4-4A09-8639-ED40A789A52D}" type="datetimeFigureOut">
              <a:rPr lang="en-GB" smtClean="0"/>
              <a:t>14/04/2023</a:t>
            </a:fld>
            <a:endParaRPr lang="en-GB"/>
          </a:p>
        </p:txBody>
      </p:sp>
      <p:sp>
        <p:nvSpPr>
          <p:cNvPr id="5" name="Footer Placeholder 4">
            <a:extLst>
              <a:ext uri="{FF2B5EF4-FFF2-40B4-BE49-F238E27FC236}">
                <a16:creationId xmlns:a16="http://schemas.microsoft.com/office/drawing/2014/main" id="{4B022EBF-396B-8AEE-50AC-8CB3CF778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99105-953A-A9AD-4B32-BF004E46CB65}"/>
              </a:ext>
            </a:extLst>
          </p:cNvPr>
          <p:cNvSpPr>
            <a:spLocks noGrp="1"/>
          </p:cNvSpPr>
          <p:nvPr>
            <p:ph type="sldNum" sz="quarter" idx="12"/>
          </p:nvPr>
        </p:nvSpPr>
        <p:spPr/>
        <p:txBody>
          <a:bodyPr/>
          <a:lstStyle/>
          <a:p>
            <a:fld id="{4559ABA8-000D-44CE-A704-8C393A1C9FF9}" type="slidenum">
              <a:rPr lang="en-GB" smtClean="0"/>
              <a:t>‹#›</a:t>
            </a:fld>
            <a:endParaRPr lang="en-GB"/>
          </a:p>
        </p:txBody>
      </p:sp>
    </p:spTree>
    <p:extLst>
      <p:ext uri="{BB962C8B-B14F-4D97-AF65-F5344CB8AC3E}">
        <p14:creationId xmlns:p14="http://schemas.microsoft.com/office/powerpoint/2010/main" val="125876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8A49F-03EE-3AC6-CCE0-3CBBB159F492}"/>
              </a:ext>
            </a:extLst>
          </p:cNvPr>
          <p:cNvSpPr>
            <a:spLocks noGrp="1"/>
          </p:cNvSpPr>
          <p:nvPr>
            <p:ph type="title"/>
          </p:nvPr>
        </p:nvSpPr>
        <p:spPr>
          <a:xfrm>
            <a:off x="838200" y="3537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E8A729A-40E5-781F-7D3D-503C112B6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788A8-B396-64EA-2E62-DEE6973D8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DABD0-88F4-4A09-8639-ED40A789A52D}" type="datetimeFigureOut">
              <a:rPr lang="en-GB" smtClean="0"/>
              <a:t>14/04/2023</a:t>
            </a:fld>
            <a:endParaRPr lang="en-GB"/>
          </a:p>
        </p:txBody>
      </p:sp>
      <p:sp>
        <p:nvSpPr>
          <p:cNvPr id="5" name="Footer Placeholder 4">
            <a:extLst>
              <a:ext uri="{FF2B5EF4-FFF2-40B4-BE49-F238E27FC236}">
                <a16:creationId xmlns:a16="http://schemas.microsoft.com/office/drawing/2014/main" id="{7FB6CF23-C2E8-DA9D-DC4E-106E64AE1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BF33D1-2997-41CE-DC1B-E545E4C49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9ABA8-000D-44CE-A704-8C393A1C9FF9}" type="slidenum">
              <a:rPr lang="en-GB" smtClean="0"/>
              <a:t>‹#›</a:t>
            </a:fld>
            <a:endParaRPr lang="en-GB"/>
          </a:p>
        </p:txBody>
      </p:sp>
      <p:pic>
        <p:nvPicPr>
          <p:cNvPr id="7" name="Picture 6" descr="Logo&#10;&#10;Description automatically generated with low confidence">
            <a:extLst>
              <a:ext uri="{FF2B5EF4-FFF2-40B4-BE49-F238E27FC236}">
                <a16:creationId xmlns:a16="http://schemas.microsoft.com/office/drawing/2014/main" id="{8876C332-CA96-1DB1-6962-FD24ACF9386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99627" y="6030628"/>
            <a:ext cx="1545391" cy="924494"/>
          </a:xfrm>
          <a:prstGeom prst="rect">
            <a:avLst/>
          </a:prstGeom>
        </p:spPr>
      </p:pic>
      <p:pic>
        <p:nvPicPr>
          <p:cNvPr id="9" name="Picture 8" descr="A picture containing text, tableware, plate, clipart&#10;&#10;Description automatically generated">
            <a:extLst>
              <a:ext uri="{FF2B5EF4-FFF2-40B4-BE49-F238E27FC236}">
                <a16:creationId xmlns:a16="http://schemas.microsoft.com/office/drawing/2014/main" id="{B912E196-61FB-9638-1ABD-14E44A3132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683823" y="6280381"/>
            <a:ext cx="2824353" cy="517062"/>
          </a:xfrm>
          <a:prstGeom prst="rect">
            <a:avLst/>
          </a:prstGeom>
        </p:spPr>
      </p:pic>
      <p:pic>
        <p:nvPicPr>
          <p:cNvPr id="11" name="Picture 10" descr="Background pattern&#10;&#10;Description automatically generated">
            <a:extLst>
              <a:ext uri="{FF2B5EF4-FFF2-40B4-BE49-F238E27FC236}">
                <a16:creationId xmlns:a16="http://schemas.microsoft.com/office/drawing/2014/main" id="{2A1D8C1B-7F97-1506-9AAE-FB566D4EFF8C}"/>
              </a:ext>
            </a:extLst>
          </p:cNvPr>
          <p:cNvPicPr>
            <a:picLocks noChangeAspect="1"/>
          </p:cNvPicPr>
          <p:nvPr userDrawn="1"/>
        </p:nvPicPr>
        <p:blipFill>
          <a:blip r:embed="rId14">
            <a:alphaModFix amt="26000"/>
            <a:extLst>
              <a:ext uri="{28A0092B-C50C-407E-A947-70E740481C1C}">
                <a14:useLocalDpi xmlns:a14="http://schemas.microsoft.com/office/drawing/2010/main" val="0"/>
              </a:ext>
            </a:extLst>
          </a:blip>
          <a:stretch>
            <a:fillRect/>
          </a:stretch>
        </p:blipFill>
        <p:spPr>
          <a:xfrm>
            <a:off x="3278909" y="393325"/>
            <a:ext cx="4874491" cy="5637304"/>
          </a:xfrm>
          <a:prstGeom prst="rect">
            <a:avLst/>
          </a:prstGeom>
        </p:spPr>
      </p:pic>
      <p:pic>
        <p:nvPicPr>
          <p:cNvPr id="13" name="Picture 12" descr="Logo&#10;&#10;Description automatically generated">
            <a:extLst>
              <a:ext uri="{FF2B5EF4-FFF2-40B4-BE49-F238E27FC236}">
                <a16:creationId xmlns:a16="http://schemas.microsoft.com/office/drawing/2014/main" id="{38078F2B-5C87-8B80-CDB3-8C5285CE828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0" y="6176964"/>
            <a:ext cx="1904358" cy="616452"/>
          </a:xfrm>
          <a:prstGeom prst="rect">
            <a:avLst/>
          </a:prstGeom>
        </p:spPr>
      </p:pic>
    </p:spTree>
    <p:extLst>
      <p:ext uri="{BB962C8B-B14F-4D97-AF65-F5344CB8AC3E}">
        <p14:creationId xmlns:p14="http://schemas.microsoft.com/office/powerpoint/2010/main" val="252519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E0B8-418B-760D-1025-1345B55CFD5D}"/>
              </a:ext>
            </a:extLst>
          </p:cNvPr>
          <p:cNvSpPr>
            <a:spLocks noGrp="1"/>
          </p:cNvSpPr>
          <p:nvPr>
            <p:ph type="ctrTitle"/>
          </p:nvPr>
        </p:nvSpPr>
        <p:spPr>
          <a:xfrm>
            <a:off x="673198" y="2954587"/>
            <a:ext cx="8586212" cy="1444885"/>
          </a:xfrm>
        </p:spPr>
        <p:txBody>
          <a:bodyPr>
            <a:noAutofit/>
          </a:bodyPr>
          <a:lstStyle/>
          <a:p>
            <a:r>
              <a:rPr lang="en-US" sz="4400" dirty="0"/>
              <a:t>Year 11 Exams - Expectations of Excellence</a:t>
            </a:r>
            <a:endParaRPr lang="en-GB" sz="13800" dirty="0"/>
          </a:p>
        </p:txBody>
      </p:sp>
    </p:spTree>
    <p:extLst>
      <p:ext uri="{BB962C8B-B14F-4D97-AF65-F5344CB8AC3E}">
        <p14:creationId xmlns:p14="http://schemas.microsoft.com/office/powerpoint/2010/main" val="36637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729D-F888-83AC-A5A9-9FBE64D25CCA}"/>
              </a:ext>
            </a:extLst>
          </p:cNvPr>
          <p:cNvSpPr>
            <a:spLocks noGrp="1"/>
          </p:cNvSpPr>
          <p:nvPr>
            <p:ph type="title"/>
          </p:nvPr>
        </p:nvSpPr>
        <p:spPr/>
        <p:txBody>
          <a:bodyPr/>
          <a:lstStyle/>
          <a:p>
            <a:r>
              <a:rPr lang="en-GB" dirty="0"/>
              <a:t>EXAM RULES</a:t>
            </a:r>
          </a:p>
        </p:txBody>
      </p:sp>
      <p:sp>
        <p:nvSpPr>
          <p:cNvPr id="3" name="Content Placeholder 2">
            <a:extLst>
              <a:ext uri="{FF2B5EF4-FFF2-40B4-BE49-F238E27FC236}">
                <a16:creationId xmlns:a16="http://schemas.microsoft.com/office/drawing/2014/main" id="{4D5DDFBE-0BA9-2D8D-2A31-6A06E11EFB57}"/>
              </a:ext>
            </a:extLst>
          </p:cNvPr>
          <p:cNvSpPr>
            <a:spLocks noGrp="1"/>
          </p:cNvSpPr>
          <p:nvPr>
            <p:ph idx="1"/>
          </p:nvPr>
        </p:nvSpPr>
        <p:spPr>
          <a:xfrm>
            <a:off x="838200" y="3257551"/>
            <a:ext cx="6067425" cy="2919412"/>
          </a:xfrm>
        </p:spPr>
        <p:txBody>
          <a:bodyPr/>
          <a:lstStyle/>
          <a:p>
            <a:r>
              <a:rPr lang="en-US" dirty="0"/>
              <a:t>ALL </a:t>
            </a:r>
            <a:r>
              <a:rPr lang="en-US" dirty="0">
                <a:solidFill>
                  <a:srgbClr val="FF0000"/>
                </a:solidFill>
              </a:rPr>
              <a:t>STATIONARY AND EQUIPMENT WILL BE PROVIDED</a:t>
            </a:r>
            <a:r>
              <a:rPr lang="en-US" dirty="0"/>
              <a:t> AND THEREFORE ALL PERSONAL ITEMS CAN BE LEFT IN YOUR BAG.</a:t>
            </a:r>
            <a:endParaRPr lang="en-GB" dirty="0"/>
          </a:p>
        </p:txBody>
      </p:sp>
      <p:pic>
        <p:nvPicPr>
          <p:cNvPr id="5" name="Picture 4">
            <a:extLst>
              <a:ext uri="{FF2B5EF4-FFF2-40B4-BE49-F238E27FC236}">
                <a16:creationId xmlns:a16="http://schemas.microsoft.com/office/drawing/2014/main" id="{64BB9894-0A39-8BBF-98BA-C23C7BE46330}"/>
              </a:ext>
            </a:extLst>
          </p:cNvPr>
          <p:cNvPicPr>
            <a:picLocks noChangeAspect="1"/>
          </p:cNvPicPr>
          <p:nvPr/>
        </p:nvPicPr>
        <p:blipFill rotWithShape="1">
          <a:blip r:embed="rId2"/>
          <a:srcRect l="57343" t="50000" r="8907" b="20000"/>
          <a:stretch/>
        </p:blipFill>
        <p:spPr>
          <a:xfrm>
            <a:off x="7400925" y="2971800"/>
            <a:ext cx="4114800" cy="2343151"/>
          </a:xfrm>
          <a:prstGeom prst="rect">
            <a:avLst/>
          </a:prstGeom>
        </p:spPr>
      </p:pic>
    </p:spTree>
    <p:extLst>
      <p:ext uri="{BB962C8B-B14F-4D97-AF65-F5344CB8AC3E}">
        <p14:creationId xmlns:p14="http://schemas.microsoft.com/office/powerpoint/2010/main" val="384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C4332-2E68-4C93-D6ED-415F4A2D98D5}"/>
              </a:ext>
            </a:extLst>
          </p:cNvPr>
          <p:cNvSpPr>
            <a:spLocks noGrp="1"/>
          </p:cNvSpPr>
          <p:nvPr>
            <p:ph type="title"/>
          </p:nvPr>
        </p:nvSpPr>
        <p:spPr/>
        <p:txBody>
          <a:bodyPr/>
          <a:lstStyle/>
          <a:p>
            <a:r>
              <a:rPr lang="en-GB" dirty="0"/>
              <a:t>EXAM RULES</a:t>
            </a:r>
          </a:p>
        </p:txBody>
      </p:sp>
      <p:sp>
        <p:nvSpPr>
          <p:cNvPr id="3" name="Content Placeholder 2">
            <a:extLst>
              <a:ext uri="{FF2B5EF4-FFF2-40B4-BE49-F238E27FC236}">
                <a16:creationId xmlns:a16="http://schemas.microsoft.com/office/drawing/2014/main" id="{FF428F16-4F51-C746-17A5-8D60A8A87E50}"/>
              </a:ext>
            </a:extLst>
          </p:cNvPr>
          <p:cNvSpPr>
            <a:spLocks noGrp="1"/>
          </p:cNvSpPr>
          <p:nvPr>
            <p:ph idx="1"/>
          </p:nvPr>
        </p:nvSpPr>
        <p:spPr>
          <a:xfrm>
            <a:off x="838200" y="1825625"/>
            <a:ext cx="5562600" cy="4351338"/>
          </a:xfrm>
        </p:spPr>
        <p:txBody>
          <a:bodyPr>
            <a:normAutofit/>
          </a:bodyPr>
          <a:lstStyle/>
          <a:p>
            <a:pPr marL="0" indent="0">
              <a:buNone/>
            </a:pPr>
            <a:r>
              <a:rPr lang="en-US" sz="2000" dirty="0"/>
              <a:t>YOU </a:t>
            </a:r>
            <a:r>
              <a:rPr lang="en-US" sz="2000" dirty="0">
                <a:solidFill>
                  <a:srgbClr val="FF0000"/>
                </a:solidFill>
              </a:rPr>
              <a:t>MUST </a:t>
            </a:r>
            <a:r>
              <a:rPr lang="en-US" sz="2000" dirty="0"/>
              <a:t>FOLLOW THE INSTRUCTIONS OF THE INVIGILATOR AT ALL TIMES, FAILURE TO DO SO COULD LEAD TO </a:t>
            </a:r>
            <a:r>
              <a:rPr lang="en-US" sz="2000" dirty="0">
                <a:solidFill>
                  <a:srgbClr val="FF0000"/>
                </a:solidFill>
              </a:rPr>
              <a:t>DISQUALIFICATION. </a:t>
            </a:r>
          </a:p>
          <a:p>
            <a:pPr marL="0" indent="0">
              <a:buNone/>
            </a:pPr>
            <a:endParaRPr lang="en-US" sz="2000" dirty="0">
              <a:solidFill>
                <a:srgbClr val="FF0000"/>
              </a:solidFill>
            </a:endParaRPr>
          </a:p>
          <a:p>
            <a:pPr marL="0" indent="0">
              <a:buNone/>
            </a:pPr>
            <a:r>
              <a:rPr lang="en-US" sz="2000" dirty="0"/>
              <a:t>IF YOU NEED AN INVIGILATORS ATTENTION AT ANY POINT IN THE EXAM, RAISE YOUR HAND AND WAIT QUIETLY. </a:t>
            </a:r>
          </a:p>
          <a:p>
            <a:pPr marL="0" indent="0">
              <a:buNone/>
            </a:pPr>
            <a:endParaRPr lang="en-US" sz="2000" dirty="0"/>
          </a:p>
          <a:p>
            <a:pPr marL="0" indent="0">
              <a:buNone/>
            </a:pPr>
            <a:r>
              <a:rPr lang="en-US" sz="2000" dirty="0"/>
              <a:t>WHEN THE INVIGILATOR TELLS YOU TO STOP WRITING </a:t>
            </a:r>
            <a:r>
              <a:rPr lang="en-US" sz="2000" dirty="0">
                <a:solidFill>
                  <a:srgbClr val="FF0000"/>
                </a:solidFill>
              </a:rPr>
              <a:t>YOU MUST </a:t>
            </a:r>
            <a:r>
              <a:rPr lang="en-US" sz="2000" dirty="0"/>
              <a:t>DO SO STRAIGHT AWAY. YOU </a:t>
            </a:r>
            <a:r>
              <a:rPr lang="en-US" sz="2000" dirty="0">
                <a:solidFill>
                  <a:srgbClr val="FF0000"/>
                </a:solidFill>
              </a:rPr>
              <a:t>MUST NOT</a:t>
            </a:r>
            <a:r>
              <a:rPr lang="en-US" sz="2000" dirty="0"/>
              <a:t> ATTEMPT TO FINISH A QUESTION OR A SENTENCE AND SHOULD IMMEDIATELY CLOSE YOUR ANSWER BOOKLET.</a:t>
            </a:r>
            <a:endParaRPr lang="en-GB" sz="2000" dirty="0"/>
          </a:p>
        </p:txBody>
      </p:sp>
      <p:pic>
        <p:nvPicPr>
          <p:cNvPr id="5" name="Picture 4">
            <a:extLst>
              <a:ext uri="{FF2B5EF4-FFF2-40B4-BE49-F238E27FC236}">
                <a16:creationId xmlns:a16="http://schemas.microsoft.com/office/drawing/2014/main" id="{8504B5C8-B6E9-C452-50B6-2B3FA1CDF567}"/>
              </a:ext>
            </a:extLst>
          </p:cNvPr>
          <p:cNvPicPr>
            <a:picLocks noChangeAspect="1"/>
          </p:cNvPicPr>
          <p:nvPr/>
        </p:nvPicPr>
        <p:blipFill rotWithShape="1">
          <a:blip r:embed="rId2"/>
          <a:srcRect l="25625" t="42083" r="44453" b="15278"/>
          <a:stretch/>
        </p:blipFill>
        <p:spPr>
          <a:xfrm>
            <a:off x="7124700" y="1881349"/>
            <a:ext cx="4473739" cy="3586001"/>
          </a:xfrm>
          <a:prstGeom prst="rect">
            <a:avLst/>
          </a:prstGeom>
        </p:spPr>
      </p:pic>
    </p:spTree>
    <p:extLst>
      <p:ext uri="{BB962C8B-B14F-4D97-AF65-F5344CB8AC3E}">
        <p14:creationId xmlns:p14="http://schemas.microsoft.com/office/powerpoint/2010/main" val="139359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6B0B-29C4-7006-5097-9B072CC25F62}"/>
              </a:ext>
            </a:extLst>
          </p:cNvPr>
          <p:cNvSpPr>
            <a:spLocks noGrp="1"/>
          </p:cNvSpPr>
          <p:nvPr>
            <p:ph type="title"/>
          </p:nvPr>
        </p:nvSpPr>
        <p:spPr/>
        <p:txBody>
          <a:bodyPr/>
          <a:lstStyle/>
          <a:p>
            <a:r>
              <a:rPr lang="en-GB" dirty="0"/>
              <a:t>EXAM EXPECTATIONS – 100%</a:t>
            </a:r>
          </a:p>
        </p:txBody>
      </p:sp>
      <p:sp>
        <p:nvSpPr>
          <p:cNvPr id="3" name="Content Placeholder 2">
            <a:extLst>
              <a:ext uri="{FF2B5EF4-FFF2-40B4-BE49-F238E27FC236}">
                <a16:creationId xmlns:a16="http://schemas.microsoft.com/office/drawing/2014/main" id="{8EC3C339-6C2E-4036-4EF6-15B5D1C49C9D}"/>
              </a:ext>
            </a:extLst>
          </p:cNvPr>
          <p:cNvSpPr>
            <a:spLocks noGrp="1"/>
          </p:cNvSpPr>
          <p:nvPr>
            <p:ph idx="1"/>
          </p:nvPr>
        </p:nvSpPr>
        <p:spPr>
          <a:xfrm>
            <a:off x="6253579" y="2006354"/>
            <a:ext cx="5340658" cy="3886524"/>
          </a:xfrm>
        </p:spPr>
        <p:txBody>
          <a:bodyPr/>
          <a:lstStyle/>
          <a:p>
            <a:pPr marL="0" indent="0">
              <a:buNone/>
            </a:pPr>
            <a:r>
              <a:rPr lang="en-US" dirty="0"/>
              <a:t>WE EXPECT YOU TO USE ALL OF THE ALLOCATED TIME TO PRODUCE YOUR BEST WORK. CHECK, CHECK AGAIN AND ADD TO SQUEEZE THE MOST MARKS OUT OF EACH PAPER. </a:t>
            </a:r>
            <a:endParaRPr lang="en-US" b="1" dirty="0"/>
          </a:p>
          <a:p>
            <a:endParaRPr lang="en-US" b="1" dirty="0"/>
          </a:p>
          <a:p>
            <a:pPr marL="0" indent="0">
              <a:buNone/>
            </a:pPr>
            <a:r>
              <a:rPr lang="en-US" b="1" dirty="0"/>
              <a:t>STUDENTS SHOULD NOT ‘FINISH EARLY’ AND WE GIVE 100% IN EACH PAPER.</a:t>
            </a:r>
            <a:endParaRPr lang="en-GB" b="1" dirty="0"/>
          </a:p>
        </p:txBody>
      </p:sp>
      <p:pic>
        <p:nvPicPr>
          <p:cNvPr id="5" name="Picture 4">
            <a:extLst>
              <a:ext uri="{FF2B5EF4-FFF2-40B4-BE49-F238E27FC236}">
                <a16:creationId xmlns:a16="http://schemas.microsoft.com/office/drawing/2014/main" id="{2B06BA99-C522-5686-E1AD-17FB20FA3DA5}"/>
              </a:ext>
            </a:extLst>
          </p:cNvPr>
          <p:cNvPicPr>
            <a:picLocks noChangeAspect="1"/>
          </p:cNvPicPr>
          <p:nvPr/>
        </p:nvPicPr>
        <p:blipFill rotWithShape="1">
          <a:blip r:embed="rId2"/>
          <a:srcRect l="31093" t="47249" r="49320" b="18447"/>
          <a:stretch/>
        </p:blipFill>
        <p:spPr>
          <a:xfrm>
            <a:off x="914399" y="2608140"/>
            <a:ext cx="2938510" cy="2894814"/>
          </a:xfrm>
          <a:prstGeom prst="rect">
            <a:avLst/>
          </a:prstGeom>
        </p:spPr>
      </p:pic>
    </p:spTree>
    <p:extLst>
      <p:ext uri="{BB962C8B-B14F-4D97-AF65-F5344CB8AC3E}">
        <p14:creationId xmlns:p14="http://schemas.microsoft.com/office/powerpoint/2010/main" val="13496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54D1-C3EF-3664-6EF0-0A46A325C116}"/>
              </a:ext>
            </a:extLst>
          </p:cNvPr>
          <p:cNvSpPr>
            <a:spLocks noGrp="1"/>
          </p:cNvSpPr>
          <p:nvPr>
            <p:ph type="title"/>
          </p:nvPr>
        </p:nvSpPr>
        <p:spPr/>
        <p:txBody>
          <a:bodyPr/>
          <a:lstStyle/>
          <a:p>
            <a:r>
              <a:rPr lang="en-US" dirty="0"/>
              <a:t>GOOD LUCK FROM TEAM ROCKWOOD!</a:t>
            </a:r>
            <a:endParaRPr lang="en-GB" dirty="0"/>
          </a:p>
        </p:txBody>
      </p:sp>
      <p:sp>
        <p:nvSpPr>
          <p:cNvPr id="3" name="Content Placeholder 2">
            <a:extLst>
              <a:ext uri="{FF2B5EF4-FFF2-40B4-BE49-F238E27FC236}">
                <a16:creationId xmlns:a16="http://schemas.microsoft.com/office/drawing/2014/main" id="{C80F209A-37A6-D273-F20D-244A94BB1ED8}"/>
              </a:ext>
            </a:extLst>
          </p:cNvPr>
          <p:cNvSpPr>
            <a:spLocks noGrp="1"/>
          </p:cNvSpPr>
          <p:nvPr>
            <p:ph idx="1"/>
          </p:nvPr>
        </p:nvSpPr>
        <p:spPr>
          <a:xfrm>
            <a:off x="6764784" y="2769833"/>
            <a:ext cx="4757691" cy="2219417"/>
          </a:xfrm>
        </p:spPr>
        <p:txBody>
          <a:bodyPr/>
          <a:lstStyle/>
          <a:p>
            <a:pPr marL="0" indent="0">
              <a:buNone/>
            </a:pPr>
            <a:r>
              <a:rPr lang="en-US" dirty="0"/>
              <a:t>WE WISH YOU EVERY SUCCESS AND LOOK FORWARD TO SEEING YOU SMILING AND HAPPY IN AUGUST WHEN YOU COLLECT THE RESULTS! </a:t>
            </a:r>
            <a:endParaRPr lang="en-GB" dirty="0"/>
          </a:p>
        </p:txBody>
      </p:sp>
      <p:pic>
        <p:nvPicPr>
          <p:cNvPr id="5" name="Picture 4">
            <a:extLst>
              <a:ext uri="{FF2B5EF4-FFF2-40B4-BE49-F238E27FC236}">
                <a16:creationId xmlns:a16="http://schemas.microsoft.com/office/drawing/2014/main" id="{84B0FA23-D781-7956-571A-74EA54F85140}"/>
              </a:ext>
            </a:extLst>
          </p:cNvPr>
          <p:cNvPicPr>
            <a:picLocks noChangeAspect="1"/>
          </p:cNvPicPr>
          <p:nvPr/>
        </p:nvPicPr>
        <p:blipFill rotWithShape="1">
          <a:blip r:embed="rId2"/>
          <a:srcRect l="30145" t="51003" r="54054" b="20906"/>
          <a:stretch/>
        </p:blipFill>
        <p:spPr>
          <a:xfrm>
            <a:off x="1211062" y="2769833"/>
            <a:ext cx="2490926" cy="2490923"/>
          </a:xfrm>
          <a:prstGeom prst="rect">
            <a:avLst/>
          </a:prstGeom>
        </p:spPr>
      </p:pic>
    </p:spTree>
    <p:extLst>
      <p:ext uri="{BB962C8B-B14F-4D97-AF65-F5344CB8AC3E}">
        <p14:creationId xmlns:p14="http://schemas.microsoft.com/office/powerpoint/2010/main" val="39459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4F0F5E-9B55-E45C-A588-633EBE444A2F}"/>
              </a:ext>
            </a:extLst>
          </p:cNvPr>
          <p:cNvSpPr>
            <a:spLocks noGrp="1"/>
          </p:cNvSpPr>
          <p:nvPr>
            <p:ph idx="1"/>
          </p:nvPr>
        </p:nvSpPr>
        <p:spPr/>
        <p:txBody>
          <a:bodyPr/>
          <a:lstStyle/>
          <a:p>
            <a:pPr marL="0" indent="0">
              <a:buNone/>
            </a:pPr>
            <a:r>
              <a:rPr lang="en-US" dirty="0"/>
              <a:t>All exams, including mock exams, will take place under formal exam conditions - there will be external invigilators controlling the exams and all normal procedures will be followed. You will have been issued with a </a:t>
            </a:r>
            <a:r>
              <a:rPr lang="en-US" dirty="0" err="1"/>
              <a:t>personalised</a:t>
            </a:r>
            <a:r>
              <a:rPr lang="en-US" dirty="0"/>
              <a:t> timetable listing the dates, times, and locations for each of your exams including your seat number. Read your timetable carefully – being in the right place at the right time is your responsibility!</a:t>
            </a:r>
            <a:endParaRPr lang="en-GB" dirty="0"/>
          </a:p>
        </p:txBody>
      </p:sp>
      <p:sp>
        <p:nvSpPr>
          <p:cNvPr id="7" name="Title 6">
            <a:extLst>
              <a:ext uri="{FF2B5EF4-FFF2-40B4-BE49-F238E27FC236}">
                <a16:creationId xmlns:a16="http://schemas.microsoft.com/office/drawing/2014/main" id="{01DDE4F0-BAAC-3887-6CB0-5E84C8746F97}"/>
              </a:ext>
            </a:extLst>
          </p:cNvPr>
          <p:cNvSpPr>
            <a:spLocks noGrp="1"/>
          </p:cNvSpPr>
          <p:nvPr>
            <p:ph type="title"/>
          </p:nvPr>
        </p:nvSpPr>
        <p:spPr/>
        <p:txBody>
          <a:bodyPr/>
          <a:lstStyle/>
          <a:p>
            <a:r>
              <a:rPr lang="en-GB" dirty="0"/>
              <a:t>YEAR 11 EXAMS</a:t>
            </a:r>
          </a:p>
        </p:txBody>
      </p:sp>
    </p:spTree>
    <p:extLst>
      <p:ext uri="{BB962C8B-B14F-4D97-AF65-F5344CB8AC3E}">
        <p14:creationId xmlns:p14="http://schemas.microsoft.com/office/powerpoint/2010/main" val="172934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DDE4F0-BAAC-3887-6CB0-5E84C8746F97}"/>
              </a:ext>
            </a:extLst>
          </p:cNvPr>
          <p:cNvSpPr>
            <a:spLocks noGrp="1"/>
          </p:cNvSpPr>
          <p:nvPr>
            <p:ph type="title"/>
          </p:nvPr>
        </p:nvSpPr>
        <p:spPr/>
        <p:txBody>
          <a:bodyPr/>
          <a:lstStyle/>
          <a:p>
            <a:r>
              <a:rPr lang="en-GB" dirty="0"/>
              <a:t>EXAM RULES </a:t>
            </a:r>
          </a:p>
        </p:txBody>
      </p:sp>
      <p:pic>
        <p:nvPicPr>
          <p:cNvPr id="3" name="Picture 2">
            <a:extLst>
              <a:ext uri="{FF2B5EF4-FFF2-40B4-BE49-F238E27FC236}">
                <a16:creationId xmlns:a16="http://schemas.microsoft.com/office/drawing/2014/main" id="{95017193-26DA-17E8-3806-E98162A396C7}"/>
              </a:ext>
            </a:extLst>
          </p:cNvPr>
          <p:cNvPicPr>
            <a:picLocks noChangeAspect="1"/>
          </p:cNvPicPr>
          <p:nvPr/>
        </p:nvPicPr>
        <p:blipFill rotWithShape="1">
          <a:blip r:embed="rId2"/>
          <a:srcRect l="27031" t="43611" r="46407" b="12222"/>
          <a:stretch/>
        </p:blipFill>
        <p:spPr>
          <a:xfrm>
            <a:off x="1295400" y="2152650"/>
            <a:ext cx="3238500" cy="3028950"/>
          </a:xfrm>
          <a:prstGeom prst="rect">
            <a:avLst/>
          </a:prstGeom>
        </p:spPr>
      </p:pic>
      <p:pic>
        <p:nvPicPr>
          <p:cNvPr id="9" name="Picture 8">
            <a:extLst>
              <a:ext uri="{FF2B5EF4-FFF2-40B4-BE49-F238E27FC236}">
                <a16:creationId xmlns:a16="http://schemas.microsoft.com/office/drawing/2014/main" id="{2C2EAB79-8CC1-D249-002F-CDF139B5420F}"/>
              </a:ext>
            </a:extLst>
          </p:cNvPr>
          <p:cNvPicPr>
            <a:picLocks noChangeAspect="1"/>
          </p:cNvPicPr>
          <p:nvPr/>
        </p:nvPicPr>
        <p:blipFill rotWithShape="1">
          <a:blip r:embed="rId2"/>
          <a:srcRect l="53281" t="41111" r="7969" b="15833"/>
          <a:stretch/>
        </p:blipFill>
        <p:spPr>
          <a:xfrm>
            <a:off x="6096000" y="1968500"/>
            <a:ext cx="5857240" cy="3660775"/>
          </a:xfrm>
          <a:prstGeom prst="rect">
            <a:avLst/>
          </a:prstGeom>
        </p:spPr>
      </p:pic>
    </p:spTree>
    <p:extLst>
      <p:ext uri="{BB962C8B-B14F-4D97-AF65-F5344CB8AC3E}">
        <p14:creationId xmlns:p14="http://schemas.microsoft.com/office/powerpoint/2010/main" val="331238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4F0F5E-9B55-E45C-A588-633EBE444A2F}"/>
              </a:ext>
            </a:extLst>
          </p:cNvPr>
          <p:cNvSpPr>
            <a:spLocks noGrp="1"/>
          </p:cNvSpPr>
          <p:nvPr>
            <p:ph idx="1"/>
          </p:nvPr>
        </p:nvSpPr>
        <p:spPr>
          <a:xfrm>
            <a:off x="838200" y="1825625"/>
            <a:ext cx="6024239" cy="4351338"/>
          </a:xfrm>
        </p:spPr>
        <p:txBody>
          <a:bodyPr>
            <a:normAutofit/>
          </a:bodyPr>
          <a:lstStyle/>
          <a:p>
            <a:pPr marL="0" indent="0">
              <a:buNone/>
            </a:pPr>
            <a:r>
              <a:rPr lang="en-US" sz="2400" dirty="0">
                <a:solidFill>
                  <a:srgbClr val="FF0000"/>
                </a:solidFill>
              </a:rPr>
              <a:t>FULL SCHOOL UNIFORM MUST BE WORN. </a:t>
            </a:r>
          </a:p>
          <a:p>
            <a:pPr marL="0" indent="0">
              <a:buNone/>
            </a:pPr>
            <a:endParaRPr lang="en-US" sz="2400" dirty="0">
              <a:solidFill>
                <a:srgbClr val="FF0000"/>
              </a:solidFill>
            </a:endParaRPr>
          </a:p>
          <a:p>
            <a:pPr marL="0" indent="0">
              <a:buNone/>
            </a:pPr>
            <a:r>
              <a:rPr lang="en-US" sz="2400" dirty="0"/>
              <a:t>WHEN YOU ARE NOT IN AN EXAM YOU WILL BE IN YOUR NORMAL LESSONS SO BRING ALL YOUR BOOKS AND EQUIPMENT AS YOU WOULD NORMALLY. WE EXPECT ALL STUDENTS TO BRING A BAG AND HAVE REVISION MATIERALS WITH THEM SO THEY CAN USE THEM AT SOCIAL TIMES AND IN LESSONS WHERE EXAMS HAVE ALREADY BEEN TAKEN. </a:t>
            </a:r>
            <a:endParaRPr lang="en-GB" sz="2400" dirty="0"/>
          </a:p>
        </p:txBody>
      </p:sp>
      <p:sp>
        <p:nvSpPr>
          <p:cNvPr id="7" name="Title 6">
            <a:extLst>
              <a:ext uri="{FF2B5EF4-FFF2-40B4-BE49-F238E27FC236}">
                <a16:creationId xmlns:a16="http://schemas.microsoft.com/office/drawing/2014/main" id="{01DDE4F0-BAAC-3887-6CB0-5E84C8746F97}"/>
              </a:ext>
            </a:extLst>
          </p:cNvPr>
          <p:cNvSpPr>
            <a:spLocks noGrp="1"/>
          </p:cNvSpPr>
          <p:nvPr>
            <p:ph type="title"/>
          </p:nvPr>
        </p:nvSpPr>
        <p:spPr/>
        <p:txBody>
          <a:bodyPr/>
          <a:lstStyle/>
          <a:p>
            <a:r>
              <a:rPr lang="en-GB" dirty="0"/>
              <a:t>EXAM RULES</a:t>
            </a:r>
          </a:p>
        </p:txBody>
      </p:sp>
      <p:pic>
        <p:nvPicPr>
          <p:cNvPr id="3" name="Picture 2">
            <a:extLst>
              <a:ext uri="{FF2B5EF4-FFF2-40B4-BE49-F238E27FC236}">
                <a16:creationId xmlns:a16="http://schemas.microsoft.com/office/drawing/2014/main" id="{9BDD6F8D-9783-A05E-0FD3-8BE460E0DA9E}"/>
              </a:ext>
            </a:extLst>
          </p:cNvPr>
          <p:cNvPicPr>
            <a:picLocks noChangeAspect="1"/>
          </p:cNvPicPr>
          <p:nvPr/>
        </p:nvPicPr>
        <p:blipFill rotWithShape="1">
          <a:blip r:embed="rId2"/>
          <a:srcRect l="56287" t="50000" r="9609" b="20972"/>
          <a:stretch/>
        </p:blipFill>
        <p:spPr>
          <a:xfrm>
            <a:off x="7081513" y="2605881"/>
            <a:ext cx="4785341" cy="2790825"/>
          </a:xfrm>
          <a:prstGeom prst="rect">
            <a:avLst/>
          </a:prstGeom>
        </p:spPr>
      </p:pic>
    </p:spTree>
    <p:extLst>
      <p:ext uri="{BB962C8B-B14F-4D97-AF65-F5344CB8AC3E}">
        <p14:creationId xmlns:p14="http://schemas.microsoft.com/office/powerpoint/2010/main" val="217124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82E88A0D-B3C0-8AC2-4033-05F32880D13A}"/>
              </a:ext>
            </a:extLst>
          </p:cNvPr>
          <p:cNvPicPr>
            <a:picLocks noGrp="1" noChangeAspect="1"/>
          </p:cNvPicPr>
          <p:nvPr>
            <p:ph idx="1"/>
          </p:nvPr>
        </p:nvPicPr>
        <p:blipFill rotWithShape="1">
          <a:blip r:embed="rId2"/>
          <a:srcRect l="55663" t="51733" r="9492" b="21562"/>
          <a:stretch/>
        </p:blipFill>
        <p:spPr>
          <a:xfrm>
            <a:off x="6305550" y="2724149"/>
            <a:ext cx="5479530" cy="2676525"/>
          </a:xfrm>
        </p:spPr>
      </p:pic>
      <p:sp>
        <p:nvSpPr>
          <p:cNvPr id="7" name="Title 6">
            <a:extLst>
              <a:ext uri="{FF2B5EF4-FFF2-40B4-BE49-F238E27FC236}">
                <a16:creationId xmlns:a16="http://schemas.microsoft.com/office/drawing/2014/main" id="{01DDE4F0-BAAC-3887-6CB0-5E84C8746F97}"/>
              </a:ext>
            </a:extLst>
          </p:cNvPr>
          <p:cNvSpPr>
            <a:spLocks noGrp="1"/>
          </p:cNvSpPr>
          <p:nvPr>
            <p:ph type="title"/>
          </p:nvPr>
        </p:nvSpPr>
        <p:spPr/>
        <p:txBody>
          <a:bodyPr/>
          <a:lstStyle/>
          <a:p>
            <a:r>
              <a:rPr lang="en-GB" dirty="0"/>
              <a:t>EXAM RULES</a:t>
            </a:r>
          </a:p>
        </p:txBody>
      </p:sp>
      <p:sp>
        <p:nvSpPr>
          <p:cNvPr id="6" name="TextBox 5">
            <a:extLst>
              <a:ext uri="{FF2B5EF4-FFF2-40B4-BE49-F238E27FC236}">
                <a16:creationId xmlns:a16="http://schemas.microsoft.com/office/drawing/2014/main" id="{52456535-C213-42F0-4991-3F1AC261699D}"/>
              </a:ext>
            </a:extLst>
          </p:cNvPr>
          <p:cNvSpPr txBox="1"/>
          <p:nvPr/>
        </p:nvSpPr>
        <p:spPr>
          <a:xfrm>
            <a:off x="406920" y="2724149"/>
            <a:ext cx="6096000" cy="2585323"/>
          </a:xfrm>
          <a:prstGeom prst="rect">
            <a:avLst/>
          </a:prstGeom>
          <a:noFill/>
        </p:spPr>
        <p:txBody>
          <a:bodyPr wrap="square">
            <a:spAutoFit/>
          </a:bodyPr>
          <a:lstStyle/>
          <a:p>
            <a:pPr marL="285750" indent="-285750">
              <a:buFont typeface="Arial" panose="020B0604020202020204" pitchFamily="34" charset="0"/>
              <a:buChar char="•"/>
            </a:pPr>
            <a:r>
              <a:rPr lang="en-US" dirty="0"/>
              <a:t>NO MOBILES PHONES, WATCHES OR MP3/4 PLAYERS </a:t>
            </a:r>
          </a:p>
          <a:p>
            <a:endParaRPr lang="en-US" dirty="0"/>
          </a:p>
          <a:p>
            <a:r>
              <a:rPr lang="en-US" dirty="0"/>
              <a:t>• NO POTENTIAL TECHNOLOGY/WEB ENABLED SOURCES OF INFORMATION </a:t>
            </a:r>
          </a:p>
          <a:p>
            <a:endParaRPr lang="en-US" dirty="0"/>
          </a:p>
          <a:p>
            <a:r>
              <a:rPr lang="en-US" dirty="0"/>
              <a:t>•IF YOU ARE IN POSESSION OF UNATHORISED ITEM DURING THE EXAM, EVEN IF YOU DO NOT INTEND TO USE IT, WILL RESULT IN DISQUALIFICATION FROM YOUR EXAMINATION AND YOUR OVERALL QUALIFICATION</a:t>
            </a:r>
            <a:endParaRPr lang="en-GB" dirty="0"/>
          </a:p>
        </p:txBody>
      </p:sp>
    </p:spTree>
    <p:extLst>
      <p:ext uri="{BB962C8B-B14F-4D97-AF65-F5344CB8AC3E}">
        <p14:creationId xmlns:p14="http://schemas.microsoft.com/office/powerpoint/2010/main" val="425012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BE84-5F02-5832-CC92-EA0456A4535B}"/>
              </a:ext>
            </a:extLst>
          </p:cNvPr>
          <p:cNvSpPr>
            <a:spLocks noGrp="1"/>
          </p:cNvSpPr>
          <p:nvPr>
            <p:ph type="title"/>
          </p:nvPr>
        </p:nvSpPr>
        <p:spPr/>
        <p:txBody>
          <a:bodyPr/>
          <a:lstStyle/>
          <a:p>
            <a:r>
              <a:rPr lang="en-GB" dirty="0"/>
              <a:t>EXAM RULES</a:t>
            </a:r>
          </a:p>
        </p:txBody>
      </p:sp>
      <p:pic>
        <p:nvPicPr>
          <p:cNvPr id="5" name="Content Placeholder 4">
            <a:extLst>
              <a:ext uri="{FF2B5EF4-FFF2-40B4-BE49-F238E27FC236}">
                <a16:creationId xmlns:a16="http://schemas.microsoft.com/office/drawing/2014/main" id="{C57C45DA-D558-9CEC-43E1-652046E94900}"/>
              </a:ext>
            </a:extLst>
          </p:cNvPr>
          <p:cNvPicPr>
            <a:picLocks noGrp="1" noChangeAspect="1"/>
          </p:cNvPicPr>
          <p:nvPr>
            <p:ph idx="1"/>
          </p:nvPr>
        </p:nvPicPr>
        <p:blipFill rotWithShape="1">
          <a:blip r:embed="rId2"/>
          <a:srcRect l="26359" t="42758" r="45444" b="11930"/>
          <a:stretch/>
        </p:blipFill>
        <p:spPr>
          <a:xfrm>
            <a:off x="523875" y="1943100"/>
            <a:ext cx="4448175" cy="4020839"/>
          </a:xfrm>
        </p:spPr>
      </p:pic>
      <p:sp>
        <p:nvSpPr>
          <p:cNvPr id="7" name="TextBox 6">
            <a:extLst>
              <a:ext uri="{FF2B5EF4-FFF2-40B4-BE49-F238E27FC236}">
                <a16:creationId xmlns:a16="http://schemas.microsoft.com/office/drawing/2014/main" id="{FA545A9F-033F-FF73-4F89-8CC87441C76C}"/>
              </a:ext>
            </a:extLst>
          </p:cNvPr>
          <p:cNvSpPr txBox="1"/>
          <p:nvPr/>
        </p:nvSpPr>
        <p:spPr>
          <a:xfrm>
            <a:off x="5729056" y="2274531"/>
            <a:ext cx="6096000" cy="3139321"/>
          </a:xfrm>
          <a:prstGeom prst="rect">
            <a:avLst/>
          </a:prstGeom>
          <a:noFill/>
        </p:spPr>
        <p:txBody>
          <a:bodyPr wrap="square">
            <a:spAutoFit/>
          </a:bodyPr>
          <a:lstStyle/>
          <a:p>
            <a:r>
              <a:rPr lang="en-US" dirty="0"/>
              <a:t>YOU </a:t>
            </a:r>
            <a:r>
              <a:rPr lang="en-US" dirty="0">
                <a:solidFill>
                  <a:srgbClr val="FF0000"/>
                </a:solidFill>
              </a:rPr>
              <a:t>MUST NOT </a:t>
            </a:r>
            <a:r>
              <a:rPr lang="en-US" dirty="0"/>
              <a:t>HAVE IN YOUR POSSESSION ANY UNAUTHORISED MATERIAL OR EQUIPMENT WHICH MIGHT GIVE YOU AN UNFAIR ADVANTAGE. IF YOU ARE IN POSESSION OF UNATHORISED MATERIAL OR EQUIPTMENT DURING THE EXAM, EVEN IF YOU DO NOT INTEND TO USE IT, WILL RESULT IN </a:t>
            </a:r>
            <a:r>
              <a:rPr lang="en-US" u="sng" dirty="0">
                <a:solidFill>
                  <a:srgbClr val="FF0000"/>
                </a:solidFill>
              </a:rPr>
              <a:t>DISQUALIFICATION</a:t>
            </a:r>
            <a:r>
              <a:rPr lang="en-US" dirty="0"/>
              <a:t>. </a:t>
            </a:r>
          </a:p>
          <a:p>
            <a:endParaRPr lang="en-US" dirty="0"/>
          </a:p>
          <a:p>
            <a:endParaRPr lang="en-US" dirty="0"/>
          </a:p>
          <a:p>
            <a:endParaRPr lang="en-US" dirty="0"/>
          </a:p>
          <a:p>
            <a:r>
              <a:rPr lang="en-US" u="sng" dirty="0">
                <a:solidFill>
                  <a:srgbClr val="FF0000"/>
                </a:solidFill>
              </a:rPr>
              <a:t>PLEASE MAKE SURE YOU LEAVE ANY NOTES IN YOUR BAG BEFORE YOU ENTER THE EXAM ROOM!! </a:t>
            </a:r>
            <a:endParaRPr lang="en-GB" u="sng" dirty="0">
              <a:solidFill>
                <a:srgbClr val="FF0000"/>
              </a:solidFill>
            </a:endParaRPr>
          </a:p>
        </p:txBody>
      </p:sp>
    </p:spTree>
    <p:extLst>
      <p:ext uri="{BB962C8B-B14F-4D97-AF65-F5344CB8AC3E}">
        <p14:creationId xmlns:p14="http://schemas.microsoft.com/office/powerpoint/2010/main" val="275541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7279-D683-8499-9F99-1F05FF910EE7}"/>
              </a:ext>
            </a:extLst>
          </p:cNvPr>
          <p:cNvSpPr>
            <a:spLocks noGrp="1"/>
          </p:cNvSpPr>
          <p:nvPr>
            <p:ph type="title"/>
          </p:nvPr>
        </p:nvSpPr>
        <p:spPr/>
        <p:txBody>
          <a:bodyPr/>
          <a:lstStyle/>
          <a:p>
            <a:r>
              <a:rPr lang="en-GB" dirty="0"/>
              <a:t>EXAM RULES</a:t>
            </a:r>
          </a:p>
        </p:txBody>
      </p:sp>
      <p:sp>
        <p:nvSpPr>
          <p:cNvPr id="3" name="Content Placeholder 2">
            <a:extLst>
              <a:ext uri="{FF2B5EF4-FFF2-40B4-BE49-F238E27FC236}">
                <a16:creationId xmlns:a16="http://schemas.microsoft.com/office/drawing/2014/main" id="{08BF603D-D6C0-2AC8-2AE8-215345CA0981}"/>
              </a:ext>
            </a:extLst>
          </p:cNvPr>
          <p:cNvSpPr>
            <a:spLocks noGrp="1"/>
          </p:cNvSpPr>
          <p:nvPr>
            <p:ph idx="1"/>
          </p:nvPr>
        </p:nvSpPr>
        <p:spPr>
          <a:xfrm>
            <a:off x="838199" y="1825625"/>
            <a:ext cx="5362575" cy="4351338"/>
          </a:xfrm>
        </p:spPr>
        <p:txBody>
          <a:bodyPr>
            <a:normAutofit fontScale="92500" lnSpcReduction="10000"/>
          </a:bodyPr>
          <a:lstStyle/>
          <a:p>
            <a:pPr marL="0" indent="0">
              <a:buNone/>
            </a:pPr>
            <a:r>
              <a:rPr lang="en-US" dirty="0"/>
              <a:t>ONLY WATER BOTTLES WILL BE PERMITTED INTO THE EXAMINATION ROOM AND </a:t>
            </a:r>
            <a:r>
              <a:rPr lang="en-US" dirty="0">
                <a:solidFill>
                  <a:srgbClr val="FF0000"/>
                </a:solidFill>
              </a:rPr>
              <a:t>MUST </a:t>
            </a:r>
            <a:r>
              <a:rPr lang="en-US" dirty="0"/>
              <a:t>HAVE THE LABEL REMOVED PRIOR TO ENTERING. ANY BOTTLES CONTAINING ANYTHING OTHER THAN WATER OR WITH LABELS ON WILL BE TAKEN AWAY FROM YOU. </a:t>
            </a:r>
          </a:p>
          <a:p>
            <a:endParaRPr lang="en-US" dirty="0"/>
          </a:p>
          <a:p>
            <a:pPr marL="0" indent="0">
              <a:buNone/>
            </a:pPr>
            <a:endParaRPr lang="en-US" dirty="0">
              <a:solidFill>
                <a:srgbClr val="FF0000"/>
              </a:solidFill>
            </a:endParaRPr>
          </a:p>
          <a:p>
            <a:pPr marL="0" indent="0">
              <a:buNone/>
            </a:pPr>
            <a:r>
              <a:rPr lang="en-US" dirty="0">
                <a:solidFill>
                  <a:srgbClr val="FF0000"/>
                </a:solidFill>
              </a:rPr>
              <a:t>NO FOOD/CHEWING GUM IS TO BE CONSUMED DURING AN EXAM.</a:t>
            </a:r>
            <a:endParaRPr lang="en-GB" dirty="0">
              <a:solidFill>
                <a:srgbClr val="FF0000"/>
              </a:solidFill>
            </a:endParaRPr>
          </a:p>
        </p:txBody>
      </p:sp>
      <p:pic>
        <p:nvPicPr>
          <p:cNvPr id="5" name="Picture 4">
            <a:extLst>
              <a:ext uri="{FF2B5EF4-FFF2-40B4-BE49-F238E27FC236}">
                <a16:creationId xmlns:a16="http://schemas.microsoft.com/office/drawing/2014/main" id="{1D2C5F48-C859-0095-B41D-6314B662188A}"/>
              </a:ext>
            </a:extLst>
          </p:cNvPr>
          <p:cNvPicPr>
            <a:picLocks noChangeAspect="1"/>
          </p:cNvPicPr>
          <p:nvPr/>
        </p:nvPicPr>
        <p:blipFill rotWithShape="1">
          <a:blip r:embed="rId2"/>
          <a:srcRect l="60078" t="42500" r="13750" b="13472"/>
          <a:stretch/>
        </p:blipFill>
        <p:spPr>
          <a:xfrm>
            <a:off x="7067550" y="1679290"/>
            <a:ext cx="4419599" cy="4182128"/>
          </a:xfrm>
          <a:prstGeom prst="rect">
            <a:avLst/>
          </a:prstGeom>
        </p:spPr>
      </p:pic>
    </p:spTree>
    <p:extLst>
      <p:ext uri="{BB962C8B-B14F-4D97-AF65-F5344CB8AC3E}">
        <p14:creationId xmlns:p14="http://schemas.microsoft.com/office/powerpoint/2010/main" val="346740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1767-6252-01C9-C79A-289394E4819B}"/>
              </a:ext>
            </a:extLst>
          </p:cNvPr>
          <p:cNvSpPr>
            <a:spLocks noGrp="1"/>
          </p:cNvSpPr>
          <p:nvPr>
            <p:ph type="title"/>
          </p:nvPr>
        </p:nvSpPr>
        <p:spPr/>
        <p:txBody>
          <a:bodyPr/>
          <a:lstStyle/>
          <a:p>
            <a:r>
              <a:rPr lang="en-GB" dirty="0"/>
              <a:t>EXAM RULES</a:t>
            </a:r>
          </a:p>
        </p:txBody>
      </p:sp>
      <p:sp>
        <p:nvSpPr>
          <p:cNvPr id="3" name="Content Placeholder 2">
            <a:extLst>
              <a:ext uri="{FF2B5EF4-FFF2-40B4-BE49-F238E27FC236}">
                <a16:creationId xmlns:a16="http://schemas.microsoft.com/office/drawing/2014/main" id="{C4664E7E-DEB8-5620-37A8-2A6210B18438}"/>
              </a:ext>
            </a:extLst>
          </p:cNvPr>
          <p:cNvSpPr>
            <a:spLocks noGrp="1"/>
          </p:cNvSpPr>
          <p:nvPr>
            <p:ph idx="1"/>
          </p:nvPr>
        </p:nvSpPr>
        <p:spPr>
          <a:xfrm>
            <a:off x="972105" y="2457450"/>
            <a:ext cx="4382610" cy="3305175"/>
          </a:xfrm>
        </p:spPr>
        <p:txBody>
          <a:bodyPr>
            <a:normAutofit fontScale="92500" lnSpcReduction="10000"/>
          </a:bodyPr>
          <a:lstStyle/>
          <a:p>
            <a:r>
              <a:rPr lang="en-US" dirty="0"/>
              <a:t>YOU </a:t>
            </a:r>
            <a:r>
              <a:rPr lang="en-US" dirty="0">
                <a:solidFill>
                  <a:srgbClr val="FF0000"/>
                </a:solidFill>
              </a:rPr>
              <a:t>MUST</a:t>
            </a:r>
            <a:r>
              <a:rPr lang="en-US" dirty="0"/>
              <a:t> FOLLOW THE SEATING PLAN AND ENSURE YOU ARE SAT IN THE CORRECT SEAT ACCORDING TO THE PLAN PUBLISHED OUTSIDE THE EXAM ROOM.</a:t>
            </a:r>
          </a:p>
          <a:p>
            <a:r>
              <a:rPr lang="en-US" dirty="0"/>
              <a:t>YOU MUST WEAR YOUR LANYARD WITH YOUR ID BADGE</a:t>
            </a:r>
          </a:p>
        </p:txBody>
      </p:sp>
      <p:pic>
        <p:nvPicPr>
          <p:cNvPr id="5" name="Picture 4">
            <a:extLst>
              <a:ext uri="{FF2B5EF4-FFF2-40B4-BE49-F238E27FC236}">
                <a16:creationId xmlns:a16="http://schemas.microsoft.com/office/drawing/2014/main" id="{A764CA4E-A5E6-348A-5054-9D5AC32AFD54}"/>
              </a:ext>
            </a:extLst>
          </p:cNvPr>
          <p:cNvPicPr>
            <a:picLocks noChangeAspect="1"/>
          </p:cNvPicPr>
          <p:nvPr/>
        </p:nvPicPr>
        <p:blipFill rotWithShape="1">
          <a:blip r:embed="rId2"/>
          <a:srcRect l="61016" t="48611" r="17422" b="14306"/>
          <a:stretch/>
        </p:blipFill>
        <p:spPr>
          <a:xfrm>
            <a:off x="7800975" y="2114550"/>
            <a:ext cx="3552825" cy="3436972"/>
          </a:xfrm>
          <a:prstGeom prst="rect">
            <a:avLst/>
          </a:prstGeom>
        </p:spPr>
      </p:pic>
    </p:spTree>
    <p:extLst>
      <p:ext uri="{BB962C8B-B14F-4D97-AF65-F5344CB8AC3E}">
        <p14:creationId xmlns:p14="http://schemas.microsoft.com/office/powerpoint/2010/main" val="315847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3790-4F07-F0F5-DC6A-0BDCA7384E28}"/>
              </a:ext>
            </a:extLst>
          </p:cNvPr>
          <p:cNvSpPr>
            <a:spLocks noGrp="1"/>
          </p:cNvSpPr>
          <p:nvPr>
            <p:ph type="title"/>
          </p:nvPr>
        </p:nvSpPr>
        <p:spPr/>
        <p:txBody>
          <a:bodyPr/>
          <a:lstStyle/>
          <a:p>
            <a:r>
              <a:rPr lang="en-GB" dirty="0"/>
              <a:t>EXAM RULES</a:t>
            </a:r>
          </a:p>
        </p:txBody>
      </p:sp>
      <p:sp>
        <p:nvSpPr>
          <p:cNvPr id="3" name="Content Placeholder 2">
            <a:extLst>
              <a:ext uri="{FF2B5EF4-FFF2-40B4-BE49-F238E27FC236}">
                <a16:creationId xmlns:a16="http://schemas.microsoft.com/office/drawing/2014/main" id="{6D8663E8-346C-4130-9006-49E7891AB495}"/>
              </a:ext>
            </a:extLst>
          </p:cNvPr>
          <p:cNvSpPr>
            <a:spLocks noGrp="1"/>
          </p:cNvSpPr>
          <p:nvPr>
            <p:ph idx="1"/>
          </p:nvPr>
        </p:nvSpPr>
        <p:spPr>
          <a:xfrm>
            <a:off x="5455699" y="2280397"/>
            <a:ext cx="6281691" cy="4143977"/>
          </a:xfrm>
        </p:spPr>
        <p:txBody>
          <a:bodyPr>
            <a:normAutofit/>
          </a:bodyPr>
          <a:lstStyle/>
          <a:p>
            <a:pPr marL="0" indent="0">
              <a:buNone/>
            </a:pPr>
            <a:r>
              <a:rPr lang="en-US" sz="2000" dirty="0">
                <a:solidFill>
                  <a:srgbClr val="FF0000"/>
                </a:solidFill>
              </a:rPr>
              <a:t>THERE MUST BE TOTAL SILENCE AT ALL TIMES IN THE EXAMINATION ROOM. </a:t>
            </a:r>
          </a:p>
          <a:p>
            <a:pPr marL="0" indent="0">
              <a:buNone/>
            </a:pPr>
            <a:endParaRPr lang="en-US" sz="2000" dirty="0">
              <a:solidFill>
                <a:srgbClr val="FF0000"/>
              </a:solidFill>
            </a:endParaRPr>
          </a:p>
          <a:p>
            <a:pPr marL="0" indent="0">
              <a:buNone/>
            </a:pPr>
            <a:r>
              <a:rPr lang="en-US" sz="2000" dirty="0"/>
              <a:t>YOU </a:t>
            </a:r>
            <a:r>
              <a:rPr lang="en-US" sz="2000" dirty="0">
                <a:solidFill>
                  <a:srgbClr val="FF0000"/>
                </a:solidFill>
              </a:rPr>
              <a:t>MUST NOT </a:t>
            </a:r>
            <a:r>
              <a:rPr lang="en-US" sz="2000" dirty="0"/>
              <a:t>TALK TO, ATTEMPT TO COMMUNICATE WITH OR DISTURB OTHER CANDIDATES ONCE YOU HAVE ENTERED THE EXAMINATION ROOM. </a:t>
            </a:r>
          </a:p>
          <a:p>
            <a:pPr marL="0" indent="0">
              <a:buNone/>
            </a:pPr>
            <a:endParaRPr lang="en-US" sz="2000" dirty="0"/>
          </a:p>
          <a:p>
            <a:pPr marL="0" indent="0">
              <a:buNone/>
            </a:pPr>
            <a:r>
              <a:rPr lang="en-US" sz="2000" dirty="0"/>
              <a:t>YOU ARE </a:t>
            </a:r>
            <a:r>
              <a:rPr lang="en-US" sz="2000" b="1" dirty="0"/>
              <a:t>RISKING DISQUALIFICATION </a:t>
            </a:r>
            <a:r>
              <a:rPr lang="en-US" sz="2000" dirty="0"/>
              <a:t>FROM EVERY PUBLIC EXAMINATION CONDUCTED BY THE BOARD IF YOU ARE NOT SILENT.</a:t>
            </a:r>
            <a:endParaRPr lang="en-GB" sz="2000" dirty="0"/>
          </a:p>
        </p:txBody>
      </p:sp>
      <p:pic>
        <p:nvPicPr>
          <p:cNvPr id="5" name="Picture 4">
            <a:extLst>
              <a:ext uri="{FF2B5EF4-FFF2-40B4-BE49-F238E27FC236}">
                <a16:creationId xmlns:a16="http://schemas.microsoft.com/office/drawing/2014/main" id="{70C4AE66-BCDA-2039-A94F-D5096FD02FE6}"/>
              </a:ext>
            </a:extLst>
          </p:cNvPr>
          <p:cNvPicPr>
            <a:picLocks noChangeAspect="1"/>
          </p:cNvPicPr>
          <p:nvPr/>
        </p:nvPicPr>
        <p:blipFill rotWithShape="1">
          <a:blip r:embed="rId2"/>
          <a:srcRect l="27087" t="43496" r="46845" b="12103"/>
          <a:stretch/>
        </p:blipFill>
        <p:spPr>
          <a:xfrm>
            <a:off x="1047566" y="2732209"/>
            <a:ext cx="3178206" cy="3045041"/>
          </a:xfrm>
          <a:prstGeom prst="rect">
            <a:avLst/>
          </a:prstGeom>
        </p:spPr>
      </p:pic>
    </p:spTree>
    <p:extLst>
      <p:ext uri="{BB962C8B-B14F-4D97-AF65-F5344CB8AC3E}">
        <p14:creationId xmlns:p14="http://schemas.microsoft.com/office/powerpoint/2010/main" val="3488519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600</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Year 11 Exams - Expectations of Excellence</vt:lpstr>
      <vt:lpstr>YEAR 11 EXAMS</vt:lpstr>
      <vt:lpstr>EXAM RULES </vt:lpstr>
      <vt:lpstr>EXAM RULES</vt:lpstr>
      <vt:lpstr>EXAM RULES</vt:lpstr>
      <vt:lpstr>EXAM RULES</vt:lpstr>
      <vt:lpstr>EXAM RULES</vt:lpstr>
      <vt:lpstr>EXAM RULES</vt:lpstr>
      <vt:lpstr>EXAM RULES</vt:lpstr>
      <vt:lpstr>EXAM RULES</vt:lpstr>
      <vt:lpstr>EXAM RULES</vt:lpstr>
      <vt:lpstr>EXAM EXPECTATIONS – 100%</vt:lpstr>
      <vt:lpstr>GOOD LUCK FROM TEAM ROCKWOOD!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Howes</dc:creator>
  <cp:lastModifiedBy>Victoria Creedon</cp:lastModifiedBy>
  <cp:revision>9</cp:revision>
  <dcterms:created xsi:type="dcterms:W3CDTF">2022-11-27T15:35:47Z</dcterms:created>
  <dcterms:modified xsi:type="dcterms:W3CDTF">2023-04-14T11:12:20Z</dcterms:modified>
</cp:coreProperties>
</file>